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76" r:id="rId2"/>
    <p:sldId id="290" r:id="rId3"/>
    <p:sldId id="292" r:id="rId4"/>
    <p:sldId id="306" r:id="rId5"/>
    <p:sldId id="307" r:id="rId6"/>
    <p:sldId id="312" r:id="rId7"/>
    <p:sldId id="308" r:id="rId8"/>
    <p:sldId id="309" r:id="rId9"/>
    <p:sldId id="310" r:id="rId10"/>
    <p:sldId id="311" r:id="rId11"/>
    <p:sldId id="280" r:id="rId12"/>
    <p:sldId id="305" r:id="rId13"/>
    <p:sldId id="293" r:id="rId14"/>
    <p:sldId id="313" r:id="rId15"/>
    <p:sldId id="314" r:id="rId16"/>
    <p:sldId id="295" r:id="rId17"/>
    <p:sldId id="297" r:id="rId18"/>
    <p:sldId id="298" r:id="rId19"/>
    <p:sldId id="299" r:id="rId20"/>
    <p:sldId id="315" r:id="rId21"/>
    <p:sldId id="316" r:id="rId22"/>
    <p:sldId id="300" r:id="rId23"/>
    <p:sldId id="301" r:id="rId24"/>
    <p:sldId id="302" r:id="rId25"/>
    <p:sldId id="303" r:id="rId26"/>
    <p:sldId id="304" r:id="rId27"/>
    <p:sldId id="285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53982"/>
    <a:srgbClr val="E2201D"/>
    <a:srgbClr val="FE9809"/>
    <a:srgbClr val="EEEEEB"/>
    <a:srgbClr val="DFE2EA"/>
    <a:srgbClr val="4965A5"/>
    <a:srgbClr val="FEB200"/>
    <a:srgbClr val="B8382E"/>
    <a:srgbClr val="273B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7" autoAdjust="0"/>
    <p:restoredTop sz="92923" autoAdjust="0"/>
  </p:normalViewPr>
  <p:slideViewPr>
    <p:cSldViewPr>
      <p:cViewPr varScale="1">
        <p:scale>
          <a:sx n="77" d="100"/>
          <a:sy n="77" d="100"/>
        </p:scale>
        <p:origin x="619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BAF67-4C1B-977E-C412-76EA6C961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F466B-C1FB-105E-4384-ACF8A5F95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F180A-1EAD-3AFC-746A-42C85F81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BB011-1E4C-5D9D-E405-D663F16F2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9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5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4BD38-2740-9F5A-E0A5-726528AF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023E7-AB10-A0DA-98D0-F7A732886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A0ED8-444E-D27E-4816-DE7BB213C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51E6-C0BF-4118-3D7C-8A374212F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81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60697-0E31-D5ED-A62D-26CFE7E3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6B848-FAD4-9DDD-7CAC-CB7471AA9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85FE7-411C-6A8C-17E1-6164431B4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09762-011D-7948-45FD-C9DC3DF2C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91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4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61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2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6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36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20DC2-D895-BED6-9CD3-EA091552E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90A17-E1AC-5582-1940-99758DF96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57653-E6F7-3778-DD2A-87E82B46F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931D9-350B-D4EB-F090-E8EA2F41D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76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AD9B-E019-D5F5-6ECA-59A120FF4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CBE2F-AEBB-5398-4449-2F017B22C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8DD2-2ABD-B8B9-22D1-F09806A47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5065E-30BE-9B9D-08E4-C0838CB5F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58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9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6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8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9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0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52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6A2E5-FCA1-EB65-2E70-2FDE31B2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D7151-9A09-C0A2-A375-93D34CF19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90A6F-B7CD-DB74-79A5-664E55E0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8DE13-9BFA-C706-37D0-47966568D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6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93B04-433D-7B53-3937-7507F09DD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179069-8F8E-6A9D-FFF4-ED9893582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2EDFC-7061-53BB-0CB7-71BD4D7A8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3ACDB-5C56-ADBB-4809-5F231179D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37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8414-93B2-9F57-16B1-A5305DCBC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AF726-37DA-832D-F9DA-BC702617B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C2FD7-C04C-F30A-0767-2CAACFD9A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03798-BF91-F7B7-22F1-E77BF1BED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81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CCE5-6C10-33A3-5CB3-BF3D9B4B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AB1D7-35ED-EEB6-D4F4-2FC09A1E8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ED00B5-84BC-A5D3-D93D-1F4622DE9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F2E1A-DC81-A4D3-5E4B-59F302F63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F97A9-F63F-B8CF-BB75-BDBD8665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7972B-6CAB-C053-62D5-A2C004C39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EA25D-C538-4C7F-63B1-2F66C15A6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B2077-4A50-102A-AFA4-B057D457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9874-4586-2981-B880-4C84C986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BC509-EB9B-6F22-3730-BE72B9381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9DB7C-B8EA-4E21-83BD-BB315C655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AB34A-39A9-C630-4798-6E4FD79D0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895" y="4176728"/>
            <a:ext cx="381642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692F1-8A76-4D01-BDBE-02F1D2C54999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532430-68DD-E050-CF5E-A3C1209424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894" y="2242116"/>
            <a:ext cx="3816425" cy="1834956"/>
          </a:xfrm>
        </p:spPr>
        <p:txBody>
          <a:bodyPr anchor="b">
            <a:noAutofit/>
          </a:bodyPr>
          <a:lstStyle>
            <a:lvl1pPr algn="l">
              <a:defRPr lang="en-US" sz="48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90156" y="6392141"/>
            <a:ext cx="2844059" cy="365125"/>
          </a:xfrm>
        </p:spPr>
        <p:txBody>
          <a:bodyPr/>
          <a:lstStyle/>
          <a:p>
            <a:fld id="{11D092E8-470E-4A51-9508-A9FB031A7538}" type="datetime1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02524" y="6374246"/>
            <a:ext cx="385979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92141"/>
            <a:ext cx="693812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‹№›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0F98F1-58B1-71B5-CED7-25043889BE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307273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0371-AB2E-43EC-B1EC-FEC1D51CFCDF}" type="datetime1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23EA47-8A13-5580-E668-11C9EAA9C4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0 w 12188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1BEC-01D2-463C-96E6-C5D7E3681569}" type="datetime1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A7136-FB24-4296-9B5F-E9438D35389F}" type="datetime1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F6F8577-4E31-9E00-CB4D-B9ADB3FA3E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8507" y="0"/>
            <a:ext cx="5230317" cy="6858000"/>
          </a:xfrm>
          <a:custGeom>
            <a:avLst/>
            <a:gdLst>
              <a:gd name="connsiteX0" fmla="*/ 1015876 w 5230317"/>
              <a:gd name="connsiteY0" fmla="*/ 0 h 6858000"/>
              <a:gd name="connsiteX1" fmla="*/ 5230317 w 5230317"/>
              <a:gd name="connsiteY1" fmla="*/ 0 h 6858000"/>
              <a:gd name="connsiteX2" fmla="*/ 5230317 w 5230317"/>
              <a:gd name="connsiteY2" fmla="*/ 6858000 h 6858000"/>
              <a:gd name="connsiteX3" fmla="*/ 1015876 w 5230317"/>
              <a:gd name="connsiteY3" fmla="*/ 6858000 h 6858000"/>
              <a:gd name="connsiteX4" fmla="*/ 0 w 5230317"/>
              <a:gd name="connsiteY4" fmla="*/ 5842124 h 6858000"/>
              <a:gd name="connsiteX5" fmla="*/ 0 w 5230317"/>
              <a:gd name="connsiteY5" fmla="*/ 1015876 h 6858000"/>
              <a:gd name="connsiteX6" fmla="*/ 1015876 w 52303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0317" h="6858000">
                <a:moveTo>
                  <a:pt x="1015876" y="0"/>
                </a:moveTo>
                <a:lnTo>
                  <a:pt x="5230317" y="0"/>
                </a:lnTo>
                <a:lnTo>
                  <a:pt x="5230317" y="6858000"/>
                </a:lnTo>
                <a:lnTo>
                  <a:pt x="1015876" y="6858000"/>
                </a:lnTo>
                <a:cubicBezTo>
                  <a:pt x="454823" y="6858000"/>
                  <a:pt x="0" y="6403177"/>
                  <a:pt x="0" y="5842124"/>
                </a:cubicBezTo>
                <a:lnTo>
                  <a:pt x="0" y="1015876"/>
                </a:lnTo>
                <a:cubicBezTo>
                  <a:pt x="0" y="454823"/>
                  <a:pt x="454823" y="0"/>
                  <a:pt x="101587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93D5-9D09-4C53-A04A-A77F176E943D}" type="datetime1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54AEE8-08A7-1D3D-4CBC-A3538CD579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8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0C87-BDFA-4E15-BCF3-E126091BB9B3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</p:sldLayoutIdLst>
  <p:hf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lammp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670942" y="0"/>
            <a:ext cx="53743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wo squares, one solid and one filled with horizontal lines">
            <a:extLst>
              <a:ext uri="{FF2B5EF4-FFF2-40B4-BE49-F238E27FC236}">
                <a16:creationId xmlns:a16="http://schemas.microsoft.com/office/drawing/2014/main" id="{25EBE140-7C5C-B70E-12C0-B97187039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324" y="599300"/>
            <a:ext cx="3719496" cy="3719496"/>
          </a:xfrm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7B64FC0-0989-3811-789D-CA7505FD87C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t="4909" r="4710" b="10526"/>
          <a:stretch/>
        </p:blipFill>
        <p:spPr>
          <a:xfrm>
            <a:off x="5230470" y="404664"/>
            <a:ext cx="6958355" cy="3672465"/>
          </a:xfr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5086300" y="0"/>
            <a:ext cx="7109189" cy="6858000"/>
          </a:xfrm>
          <a:prstGeom prst="rect">
            <a:avLst/>
          </a:prstGeom>
          <a:solidFill>
            <a:srgbClr val="053982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5122E0-56C8-349E-B9D5-5C64CDAB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96" y="3861048"/>
            <a:ext cx="11639029" cy="1834956"/>
          </a:xfrm>
        </p:spPr>
        <p:txBody>
          <a:bodyPr/>
          <a:lstStyle/>
          <a:p>
            <a:pPr algn="ctr"/>
            <a:r>
              <a:rPr lang="en-US" sz="3200" dirty="0"/>
              <a:t>Application of High-Performance Computing and Machine Learning for Characterization of Nanostructures, Composite Materials, and Energy-Conversion Structures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34BAD65-0DFA-BDA9-2535-B6AE6F96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461" y="6058293"/>
            <a:ext cx="5148150" cy="76444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Vasyl Kuryliuk</a:t>
            </a:r>
            <a:r>
              <a:rPr lang="uk-UA" sz="2800" b="1" dirty="0"/>
              <a:t> </a:t>
            </a:r>
            <a:r>
              <a:rPr lang="en-US" sz="2800" b="1" dirty="0"/>
              <a:t>and  Oleg </a:t>
            </a:r>
            <a:r>
              <a:rPr lang="en-US" sz="2800" b="1" dirty="0" err="1"/>
              <a:t>Olikh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CB8D7-1947-F0ED-5088-11F8A27F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65607A-F7D7-1D96-B00C-A785CF8102D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8E84DAC-C4C0-C425-FB5F-07F4DC62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graphicFrame>
        <p:nvGraphicFramePr>
          <p:cNvPr id="15" name="Таблиця 14">
            <a:extLst>
              <a:ext uri="{FF2B5EF4-FFF2-40B4-BE49-F238E27FC236}">
                <a16:creationId xmlns:a16="http://schemas.microsoft.com/office/drawing/2014/main" id="{1A8E2580-032B-9F4D-DC8C-73AB1676A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299109"/>
              </p:ext>
            </p:extLst>
          </p:nvPr>
        </p:nvGraphicFramePr>
        <p:xfrm>
          <a:off x="1228147" y="1447095"/>
          <a:ext cx="10729192" cy="496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4596">
                  <a:extLst>
                    <a:ext uri="{9D8B030D-6E8A-4147-A177-3AD203B41FA5}">
                      <a16:colId xmlns:a16="http://schemas.microsoft.com/office/drawing/2014/main" val="2372929450"/>
                    </a:ext>
                  </a:extLst>
                </a:gridCol>
                <a:gridCol w="5364596">
                  <a:extLst>
                    <a:ext uri="{9D8B030D-6E8A-4147-A177-3AD203B41FA5}">
                      <a16:colId xmlns:a16="http://schemas.microsoft.com/office/drawing/2014/main" val="3467442443"/>
                    </a:ext>
                  </a:extLst>
                </a:gridCol>
              </a:tblGrid>
              <a:tr h="102003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Display" panose="02000505000000020004" pitchFamily="2" charset="0"/>
                        </a:rPr>
                        <a:t>Non-Equilibrium Molecular Dynamics (NEMD) Method</a:t>
                      </a:r>
                      <a:endParaRPr lang="uk-UA" sz="2800" dirty="0">
                        <a:solidFill>
                          <a:schemeClr val="bg1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Display" panose="02000505000000020004" pitchFamily="2" charset="0"/>
                        </a:rPr>
                        <a:t>Equilibrium Molecular Dynamics (EMD) Method</a:t>
                      </a:r>
                      <a:endParaRPr lang="uk-UA" sz="2800" dirty="0">
                        <a:solidFill>
                          <a:schemeClr val="bg1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595589"/>
                  </a:ext>
                </a:extLst>
              </a:tr>
              <a:tr h="888416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Higher computational speed for the same number of atoms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Weak dependence of results on system size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59515"/>
                  </a:ext>
                </a:extLst>
              </a:tr>
              <a:tr h="1283268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Enables calculation of thermal boundary resistance between two materials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Allows calculation of thermal conductivity in all directions within a single simulation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656505"/>
                  </a:ext>
                </a:extLst>
              </a:tr>
              <a:tr h="493564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Results depend on the system size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Lower computational speed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800614"/>
                  </a:ext>
                </a:extLst>
              </a:tr>
              <a:tr h="1283268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Thermal conductivity can be determined only along the imposed heat flow direction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Cannot determine thermal boundary resistance between two materials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63223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713ABB-22A3-1985-A291-D8B4EA667AF3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274638"/>
            <a:ext cx="10052050" cy="711200"/>
          </a:xfrm>
        </p:spPr>
        <p:txBody>
          <a:bodyPr/>
          <a:lstStyle/>
          <a:p>
            <a:r>
              <a:rPr lang="en-US" dirty="0"/>
              <a:t>Computational Infrastructure</a:t>
            </a:r>
          </a:p>
        </p:txBody>
      </p:sp>
      <p:pic>
        <p:nvPicPr>
          <p:cNvPr id="2050" name="Picture 2" descr="Animated LAMMP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9" y="1283369"/>
            <a:ext cx="3900061" cy="11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кутник 7"/>
          <p:cNvSpPr/>
          <p:nvPr/>
        </p:nvSpPr>
        <p:spPr>
          <a:xfrm>
            <a:off x="2873083" y="2378469"/>
            <a:ext cx="3597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solidFill>
                  <a:srgbClr val="0070C0"/>
                </a:solidFill>
                <a:hlinkClick r:id="rId4"/>
              </a:rPr>
              <a:t>https://www.lammps.org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uk-UA" dirty="0">
              <a:solidFill>
                <a:srgbClr val="0070C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13" y="1127653"/>
            <a:ext cx="1273746" cy="127995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3097254"/>
            <a:ext cx="5760640" cy="3068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119582" y="1181065"/>
            <a:ext cx="4940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000" dirty="0">
                <a:solidFill>
                  <a:srgbClr val="7030A0"/>
                </a:solidFill>
              </a:rPr>
              <a:t>💎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Versatile molecular dynamics simulator: models solids, liquids, polymers, nanostructures, and biomolecules.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en-US" sz="2000" dirty="0">
                <a:solidFill>
                  <a:srgbClr val="00B050"/>
                </a:solidFill>
              </a:rPr>
              <a:t>⚙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Supports a wide range of interatomic potentials — classical, reactive (</a:t>
            </a:r>
            <a:r>
              <a:rPr lang="en-US" sz="2000" dirty="0" err="1">
                <a:solidFill>
                  <a:srgbClr val="002060"/>
                </a:solidFill>
              </a:rPr>
              <a:t>ReaxFF</a:t>
            </a:r>
            <a:r>
              <a:rPr lang="en-US" sz="2000" dirty="0">
                <a:solidFill>
                  <a:srgbClr val="002060"/>
                </a:solidFill>
              </a:rPr>
              <a:t>), machine-learned (MLP), and hybrid quantum–classical (QM/MM) models.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en-US" sz="2000" dirty="0"/>
              <a:t>⏩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Highly scalable performance — efficiently parallelized for thousands of CPU cores and GPU-enabled clusters.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uk-UA" sz="2000" dirty="0">
                <a:solidFill>
                  <a:srgbClr val="C00000"/>
                </a:solidFill>
              </a:rPr>
              <a:t>🔬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Extensible and interoperable — integrates with VASP, Quantum ESPRESSO, ASE, Python interfaces, machine learning libraries, and data analysis tools.</a:t>
            </a:r>
            <a:endParaRPr lang="uk-UA" sz="20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92B56-256B-C594-ACEF-05996C60FB2C}"/>
              </a:ext>
            </a:extLst>
          </p:cNvPr>
          <p:cNvSpPr txBox="1"/>
          <p:nvPr/>
        </p:nvSpPr>
        <p:spPr>
          <a:xfrm>
            <a:off x="1430302" y="6372036"/>
            <a:ext cx="5096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Number of publications using LAMMPS by year</a:t>
            </a:r>
            <a:endParaRPr lang="uk-UA" sz="1800" dirty="0"/>
          </a:p>
        </p:txBody>
      </p:sp>
      <p:cxnSp>
        <p:nvCxnSpPr>
          <p:cNvPr id="7" name="Straight Connector 15">
            <a:extLst>
              <a:ext uri="{FF2B5EF4-FFF2-40B4-BE49-F238E27FC236}">
                <a16:creationId xmlns:a16="http://schemas.microsoft.com/office/drawing/2014/main" id="{6DF5A60D-0F1A-C6ED-F1AE-59B9BE9E1976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кутник: округлені кути 17">
            <a:extLst>
              <a:ext uri="{FF2B5EF4-FFF2-40B4-BE49-F238E27FC236}">
                <a16:creationId xmlns:a16="http://schemas.microsoft.com/office/drawing/2014/main" id="{2626FFEF-48D3-4997-4ACD-31EF2DC7139F}"/>
              </a:ext>
            </a:extLst>
          </p:cNvPr>
          <p:cNvSpPr/>
          <p:nvPr/>
        </p:nvSpPr>
        <p:spPr>
          <a:xfrm>
            <a:off x="1197869" y="1196753"/>
            <a:ext cx="10801200" cy="554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274638"/>
            <a:ext cx="10052050" cy="711200"/>
          </a:xfrm>
        </p:spPr>
        <p:txBody>
          <a:bodyPr/>
          <a:lstStyle/>
          <a:p>
            <a:r>
              <a:rPr lang="en-US" dirty="0"/>
              <a:t>Computational Infrastructure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992" b="18545"/>
          <a:stretch>
            <a:fillRect/>
          </a:stretch>
        </p:blipFill>
        <p:spPr>
          <a:xfrm>
            <a:off x="1465985" y="2378312"/>
            <a:ext cx="4567237" cy="76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15DC30F0-5272-CC11-D445-7BA8ABAF4C56}"/>
              </a:ext>
            </a:extLst>
          </p:cNvPr>
          <p:cNvSpPr/>
          <p:nvPr/>
        </p:nvSpPr>
        <p:spPr>
          <a:xfrm>
            <a:off x="2998068" y="1327992"/>
            <a:ext cx="6767314" cy="45196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Tools for Pre- and Post-Processing</a:t>
            </a:r>
            <a:r>
              <a:rPr lang="uk-UA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IN" sz="3200" b="1" u="sng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FFA08-6AB6-2D0B-CBB5-F1802FF5207E}"/>
              </a:ext>
            </a:extLst>
          </p:cNvPr>
          <p:cNvSpPr txBox="1"/>
          <p:nvPr/>
        </p:nvSpPr>
        <p:spPr>
          <a:xfrm>
            <a:off x="6154793" y="2376821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Tool for building, converting, and manipulating atomic structures for simulations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r="5123"/>
          <a:stretch>
            <a:fillRect/>
          </a:stretch>
        </p:blipFill>
        <p:spPr>
          <a:xfrm>
            <a:off x="1447396" y="3528862"/>
            <a:ext cx="4585826" cy="81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9B6D7D-2FAB-2F19-C840-AFA598638B2B}"/>
              </a:ext>
            </a:extLst>
          </p:cNvPr>
          <p:cNvSpPr txBox="1"/>
          <p:nvPr/>
        </p:nvSpPr>
        <p:spPr>
          <a:xfrm>
            <a:off x="6154793" y="3570180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Script-based builder for complex molecular systems and LAMMPS input files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3159" b="4782"/>
          <a:stretch/>
        </p:blipFill>
        <p:spPr>
          <a:xfrm>
            <a:off x="1465985" y="4703009"/>
            <a:ext cx="4567237" cy="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9AF64D-4B35-B3B2-C489-A43EE7A05355}"/>
              </a:ext>
            </a:extLst>
          </p:cNvPr>
          <p:cNvSpPr txBox="1"/>
          <p:nvPr/>
        </p:nvSpPr>
        <p:spPr>
          <a:xfrm>
            <a:off x="6154793" y="4756462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Generates initial atomic configurations by packing molecules without overlaps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2054" name="Picture 6" descr="Latest OVITO topics - Materials Science Community Discour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82" y="5815243"/>
            <a:ext cx="2216842" cy="851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12BCFB-9CFB-BF34-E7D9-C61D8F16D798}"/>
              </a:ext>
            </a:extLst>
          </p:cNvPr>
          <p:cNvSpPr txBox="1"/>
          <p:nvPr/>
        </p:nvSpPr>
        <p:spPr>
          <a:xfrm>
            <a:off x="6154793" y="5886983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Visualization and analysis software for atomistic simulation data</a:t>
            </a:r>
            <a:endParaRPr lang="uk-UA" sz="2000" dirty="0">
              <a:solidFill>
                <a:srgbClr val="002060"/>
              </a:solidFill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7AF3E660-9F10-5823-3B43-9F8B5A5DEC88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5674FD7-4F6B-F74D-77F6-BF0C99EE6BF7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1F22BB-3F2E-D795-4212-D91AAE3B9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700809"/>
            <a:ext cx="4799505" cy="40925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59F4B3-FA96-DCD5-9154-8A39C0315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556792"/>
            <a:ext cx="5763283" cy="4761732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0C26D-302A-E54D-9140-84B4EFCC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A5125F-3BB1-1360-9A7A-5AD5BF0CAF0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295ED-8ADB-5A72-94FD-A0C8DD1A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9D9EA98-24B6-6E57-C674-595F4CF0C3D9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0C6A53-96B6-2224-0BAF-F56BE00BB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2276872"/>
            <a:ext cx="3941016" cy="28803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F780C6-D1B5-7C14-398B-79A12DB6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82" y="1268761"/>
            <a:ext cx="6192688" cy="50911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93BF9-7ED1-C2F2-1909-C4CC968C94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2" y="1484784"/>
            <a:ext cx="2160240" cy="2043342"/>
          </a:xfrm>
          <a:prstGeom prst="rect">
            <a:avLst/>
          </a:prstGeom>
        </p:spPr>
      </p:pic>
      <p:sp>
        <p:nvSpPr>
          <p:cNvPr id="8" name="Місце для номера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2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09D42-E867-372B-7B94-75D722190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2365A1-3458-9A1D-A25F-A4C2779E1DE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F8FB5-7103-DAAA-A4CA-7F70E58B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824C47F5-5F91-935D-EF17-9C45CCB629E0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42CEAB-03DC-EFC3-4582-28646946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556792"/>
            <a:ext cx="5760640" cy="4710688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8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/>
              <a:t>Phase-Change Composites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719FC526-349D-6299-873B-C7946973B0DE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3.png">
            <a:extLst>
              <a:ext uri="{FF2B5EF4-FFF2-40B4-BE49-F238E27FC236}">
                <a16:creationId xmlns:a16="http://schemas.microsoft.com/office/drawing/2014/main" id="{4EB7A59A-7C21-952D-2C83-388C8E0CC89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53852" y="1412775"/>
            <a:ext cx="5544616" cy="4413157"/>
          </a:xfrm>
          <a:prstGeom prst="rect">
            <a:avLst/>
          </a:prstGeom>
          <a:ln/>
        </p:spPr>
      </p:pic>
      <p:pic>
        <p:nvPicPr>
          <p:cNvPr id="9" name="image2.png">
            <a:extLst>
              <a:ext uri="{FF2B5EF4-FFF2-40B4-BE49-F238E27FC236}">
                <a16:creationId xmlns:a16="http://schemas.microsoft.com/office/drawing/2014/main" id="{A61C4BCB-DE3D-D4B1-25CF-EA112D65F69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716216" y="1395295"/>
            <a:ext cx="5400600" cy="4448115"/>
          </a:xfrm>
          <a:prstGeom prst="rect">
            <a:avLst/>
          </a:prstGeom>
          <a:ln/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9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1CBE31-54EA-C9C4-1415-0806A0F2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Mechanical Behavior Modeling: Motivation and Objectives</a:t>
            </a:r>
          </a:p>
        </p:txBody>
      </p:sp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id="{B3AD595A-A01B-1647-8D24-62A18C6B7155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4E3687B4-816B-BE01-3D00-3ED21687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6417" y="4678438"/>
            <a:ext cx="3715832" cy="140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5262285-5FEF-30FB-F99D-085950DF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56548" y="4711454"/>
            <a:ext cx="1810029" cy="136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BD536AF-A8FF-D889-E497-00DD053D2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3357" y="1572323"/>
            <a:ext cx="3160528" cy="269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DF7AFC3B-E08A-E28C-C2F5-834D2B4A8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25860" y="1628801"/>
            <a:ext cx="3876947" cy="2577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 descr="https://www.researchgate.net/profile/Joe-Wells-3/publication/216678848/figure/fig5/AS:305955041497089@1449956774220/Damage-observations-on-the-inside-surface-of-the-B-4-C-ceramic-plate-made_W640.jpg">
            <a:extLst>
              <a:ext uri="{FF2B5EF4-FFF2-40B4-BE49-F238E27FC236}">
                <a16:creationId xmlns:a16="http://schemas.microsoft.com/office/drawing/2014/main" id="{8891B328-C3F7-8074-A441-7DA2AB534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8"/>
          <a:stretch/>
        </p:blipFill>
        <p:spPr bwMode="auto">
          <a:xfrm>
            <a:off x="9190756" y="1393233"/>
            <a:ext cx="1653904" cy="244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B4C_TiC#4-9_100x_BS_001">
            <a:extLst>
              <a:ext uri="{FF2B5EF4-FFF2-40B4-BE49-F238E27FC236}">
                <a16:creationId xmlns:a16="http://schemas.microsoft.com/office/drawing/2014/main" id="{1F1061B5-85AF-CD79-4C86-6B5571BF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" b="6390"/>
          <a:stretch>
            <a:fillRect/>
          </a:stretch>
        </p:blipFill>
        <p:spPr bwMode="auto">
          <a:xfrm>
            <a:off x="8545818" y="4099408"/>
            <a:ext cx="2943780" cy="2560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</p:pic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F8DA6301-63AD-1071-0707-699C09C1B6D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7BB498-2BA6-D58E-2F10-C89242A0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08" y="1988840"/>
            <a:ext cx="3953446" cy="3953446"/>
          </a:xfrm>
          <a:prstGeom prst="rect">
            <a:avLst/>
          </a:prstGeom>
        </p:spPr>
      </p:pic>
      <p:sp>
        <p:nvSpPr>
          <p:cNvPr id="9" name="Стрілка вправо 9">
            <a:extLst>
              <a:ext uri="{FF2B5EF4-FFF2-40B4-BE49-F238E27FC236}">
                <a16:creationId xmlns:a16="http://schemas.microsoft.com/office/drawing/2014/main" id="{BEF73383-560F-6F55-E2FD-6C5C2B48A743}"/>
              </a:ext>
            </a:extLst>
          </p:cNvPr>
          <p:cNvSpPr/>
          <p:nvPr/>
        </p:nvSpPr>
        <p:spPr>
          <a:xfrm rot="1981742">
            <a:off x="1043593" y="3742571"/>
            <a:ext cx="453003" cy="21980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EE18A8-4F27-F0B2-45D3-2A7814B06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77" y="1988840"/>
            <a:ext cx="5240307" cy="4141423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1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177AF40-9566-D03A-435D-5CFB1FDD9DB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Зображення, що містить помаранчевий, червоний, Барвистість, Буршти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41E1BC3-B9A9-7E67-6C94-1B610B3FAA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92" y="3971661"/>
            <a:ext cx="2165222" cy="2264285"/>
          </a:xfrm>
          <a:prstGeom prst="rect">
            <a:avLst/>
          </a:prstGeom>
        </p:spPr>
      </p:pic>
      <p:pic>
        <p:nvPicPr>
          <p:cNvPr id="9" name="Рисунок 8" descr="Зображення, що містить помаранчевий, Барвистість, Бурштин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DB74201-E8DC-8B5F-5F99-A1CD57AB6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05" y="3964415"/>
            <a:ext cx="2099530" cy="2270145"/>
          </a:xfrm>
          <a:prstGeom prst="rect">
            <a:avLst/>
          </a:prstGeom>
        </p:spPr>
      </p:pic>
      <p:pic>
        <p:nvPicPr>
          <p:cNvPr id="10" name="Рисунок 9" descr="Зображення, що містить Барвистість, помаранчевий, Бурштин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3D2DAF7-77CF-76AF-2D91-EF22CB0786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19" y="3967705"/>
            <a:ext cx="2099530" cy="2270532"/>
          </a:xfrm>
          <a:prstGeom prst="rect">
            <a:avLst/>
          </a:prstGeom>
        </p:spPr>
      </p:pic>
      <p:pic>
        <p:nvPicPr>
          <p:cNvPr id="12" name="Рисунок 11" descr="Зображення, що містить Бурштин, помаранчевий, знімок екрана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E62E76B-02F2-5694-9CCE-E3D2709323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92" y="1700808"/>
            <a:ext cx="2001165" cy="2140573"/>
          </a:xfrm>
          <a:prstGeom prst="rect">
            <a:avLst/>
          </a:prstGeom>
        </p:spPr>
      </p:pic>
      <p:pic>
        <p:nvPicPr>
          <p:cNvPr id="13" name="Рисунок 12" descr="Зображення, що містить знімок екрана, Бурштин, помаранчевий, Прямокутник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AFDFC32-F7C3-3B1F-C848-8405849BB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92" y="1686314"/>
            <a:ext cx="1976356" cy="2147820"/>
          </a:xfrm>
          <a:prstGeom prst="rect">
            <a:avLst/>
          </a:prstGeom>
        </p:spPr>
      </p:pic>
      <p:pic>
        <p:nvPicPr>
          <p:cNvPr id="14" name="Рисунок 13" descr="Зображення, що містить знімок екрана, Прямокутник, візерунок, червон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129C38F3-565B-6F73-5C80-D402D3D9B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7" y="1698939"/>
            <a:ext cx="2135195" cy="2135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2A3BB1-3A32-48BF-C4AC-859B3200EC8A}"/>
              </a:ext>
            </a:extLst>
          </p:cNvPr>
          <p:cNvSpPr txBox="1"/>
          <p:nvPr/>
        </p:nvSpPr>
        <p:spPr>
          <a:xfrm>
            <a:off x="3741416" y="3579638"/>
            <a:ext cx="52128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=0%</a:t>
            </a:r>
            <a:endParaRPr lang="uk-UA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2FC94-9796-FB50-6EBA-00B0EC1D9FEF}"/>
              </a:ext>
            </a:extLst>
          </p:cNvPr>
          <p:cNvSpPr txBox="1"/>
          <p:nvPr/>
        </p:nvSpPr>
        <p:spPr>
          <a:xfrm>
            <a:off x="6886350" y="3591109"/>
            <a:ext cx="620351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=9.2%</a:t>
            </a:r>
            <a:endParaRPr lang="uk-UA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58FA9-649C-ECE4-BE6A-1AD7EF33A74A}"/>
              </a:ext>
            </a:extLst>
          </p:cNvPr>
          <p:cNvSpPr txBox="1"/>
          <p:nvPr/>
        </p:nvSpPr>
        <p:spPr>
          <a:xfrm>
            <a:off x="9982106" y="3595160"/>
            <a:ext cx="62053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=9.4%</a:t>
            </a:r>
            <a:endParaRPr lang="uk-UA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8E6493-DBAC-4DD6-51FD-324A0867CA44}"/>
              </a:ext>
            </a:extLst>
          </p:cNvPr>
          <p:cNvSpPr txBox="1"/>
          <p:nvPr/>
        </p:nvSpPr>
        <p:spPr>
          <a:xfrm>
            <a:off x="3590291" y="5992608"/>
            <a:ext cx="65415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=9.7%</a:t>
            </a:r>
            <a:endParaRPr lang="uk-UA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7C76E-CE37-584B-023D-0C1747F4D284}"/>
              </a:ext>
            </a:extLst>
          </p:cNvPr>
          <p:cNvSpPr txBox="1"/>
          <p:nvPr/>
        </p:nvSpPr>
        <p:spPr>
          <a:xfrm>
            <a:off x="6902181" y="5974206"/>
            <a:ext cx="64806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=9.9%</a:t>
            </a:r>
            <a:endParaRPr lang="uk-UA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1525C0-BBD6-ACA9-8D17-99A27DFE0C3D}"/>
              </a:ext>
            </a:extLst>
          </p:cNvPr>
          <p:cNvSpPr txBox="1"/>
          <p:nvPr/>
        </p:nvSpPr>
        <p:spPr>
          <a:xfrm>
            <a:off x="10097968" y="5982854"/>
            <a:ext cx="635381" cy="247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=1</a:t>
            </a:r>
            <a:r>
              <a:rPr lang="uk-UA" sz="1000" dirty="0"/>
              <a:t>0</a:t>
            </a:r>
            <a:r>
              <a:rPr lang="en-US" sz="1000" dirty="0"/>
              <a:t>.</a:t>
            </a:r>
            <a:r>
              <a:rPr lang="uk-UA" sz="1000" dirty="0"/>
              <a:t>1</a:t>
            </a:r>
            <a:r>
              <a:rPr lang="en-US" sz="1000" dirty="0"/>
              <a:t>%</a:t>
            </a:r>
            <a:endParaRPr lang="uk-UA" sz="1000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0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2103647"/>
          </a:xfrm>
        </p:spPr>
        <p:txBody>
          <a:bodyPr/>
          <a:lstStyle/>
          <a:p>
            <a:r>
              <a:rPr lang="en-US" dirty="0"/>
              <a:t>MD Simulations of Thermal Transport and Mechanical Behavior in Nanostructures and Composites</a:t>
            </a:r>
          </a:p>
        </p:txBody>
      </p:sp>
      <p:cxnSp>
        <p:nvCxnSpPr>
          <p:cNvPr id="5" name="Straight Connector 15">
            <a:extLst>
              <a:ext uri="{FF2B5EF4-FFF2-40B4-BE49-F238E27FC236}">
                <a16:creationId xmlns:a16="http://schemas.microsoft.com/office/drawing/2014/main" id="{5C31A364-F387-5386-ED07-72E32CB38F1E}"/>
              </a:ext>
            </a:extLst>
          </p:cNvPr>
          <p:cNvCxnSpPr>
            <a:cxnSpLocks/>
          </p:cNvCxnSpPr>
          <p:nvPr/>
        </p:nvCxnSpPr>
        <p:spPr>
          <a:xfrm>
            <a:off x="1413892" y="249289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A7EC46-1EE3-B55B-055A-5D2939953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t="9100" r="9036" b="31100"/>
          <a:stretch>
            <a:fillRect/>
          </a:stretch>
        </p:blipFill>
        <p:spPr>
          <a:xfrm>
            <a:off x="1197868" y="3325339"/>
            <a:ext cx="4783486" cy="2308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85306A-5DB9-A03C-0186-768900711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t="16801" r="8156" b="31309"/>
          <a:stretch>
            <a:fillRect/>
          </a:stretch>
        </p:blipFill>
        <p:spPr>
          <a:xfrm>
            <a:off x="6539646" y="3325339"/>
            <a:ext cx="5413950" cy="2308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Місце для номера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27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13990A-F70F-D7D1-8D71-A987D961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502D53-B95B-D4C9-89EF-D85D941E9396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425B7-35D0-C06B-AF75-8CBBC88E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B2EAE1CD-4074-1F73-C008-7FCC103B6C0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 descr="Зображення, що містить помаранчевий, знімок екрана, Бурштин, мистецтв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B2AD6E58-D2E0-1FB0-B3DE-F9B3B16EE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3" y="4097276"/>
            <a:ext cx="2769917" cy="2464449"/>
          </a:xfrm>
          <a:prstGeom prst="rect">
            <a:avLst/>
          </a:prstGeom>
        </p:spPr>
      </p:pic>
      <p:pic>
        <p:nvPicPr>
          <p:cNvPr id="30" name="Рисунок 29" descr="Зображення, що містить Бурштин, Барвистість, картина, помаранчев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9EC0686-8C89-3EB7-3008-49659A664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34" y="4097278"/>
            <a:ext cx="2177091" cy="2471576"/>
          </a:xfrm>
          <a:prstGeom prst="rect">
            <a:avLst/>
          </a:prstGeom>
        </p:spPr>
      </p:pic>
      <p:pic>
        <p:nvPicPr>
          <p:cNvPr id="31" name="Рисунок 30" descr="Зображення, що містить Бурштин, помаранчевий, Барвистість, карти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89431B2-1C39-3C55-91D4-62DA85969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43" y="4097332"/>
            <a:ext cx="2290375" cy="2452774"/>
          </a:xfrm>
          <a:prstGeom prst="rect">
            <a:avLst/>
          </a:prstGeom>
        </p:spPr>
      </p:pic>
      <p:pic>
        <p:nvPicPr>
          <p:cNvPr id="32" name="Рисунок 31" descr="Зображення, що містить помаранчевий, Бурштин, жовтий, Барвистість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E389A70-D171-FED7-E818-D6E277221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1657041"/>
            <a:ext cx="2127479" cy="2300829"/>
          </a:xfrm>
          <a:prstGeom prst="rect">
            <a:avLst/>
          </a:prstGeom>
        </p:spPr>
      </p:pic>
      <p:pic>
        <p:nvPicPr>
          <p:cNvPr id="33" name="Рисунок 32" descr="Зображення, що містить Бурштин, помаранчевий, Барвистість, знімок екра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25CC9CC-9567-07D7-AD6F-C01A725129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29" y="1657042"/>
            <a:ext cx="2116130" cy="2300829"/>
          </a:xfrm>
          <a:prstGeom prst="rect">
            <a:avLst/>
          </a:prstGeom>
        </p:spPr>
      </p:pic>
      <p:pic>
        <p:nvPicPr>
          <p:cNvPr id="34" name="Рисунок 33" descr="Зображення, що містить знімок екрана, червоний, помаранчевий, Прямокутник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7CFCD4B-F15C-C524-CD13-D436638ADF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91" y="1657043"/>
            <a:ext cx="2290375" cy="23008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0AD85A1-E81B-79D0-4F11-974FB7608CE3}"/>
              </a:ext>
            </a:extLst>
          </p:cNvPr>
          <p:cNvSpPr txBox="1"/>
          <p:nvPr/>
        </p:nvSpPr>
        <p:spPr>
          <a:xfrm>
            <a:off x="3881048" y="3715736"/>
            <a:ext cx="55237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=0%</a:t>
            </a:r>
            <a:endParaRPr lang="uk-UA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530690-6356-B013-581F-B6C41CC125C7}"/>
              </a:ext>
            </a:extLst>
          </p:cNvPr>
          <p:cNvSpPr txBox="1"/>
          <p:nvPr/>
        </p:nvSpPr>
        <p:spPr>
          <a:xfrm>
            <a:off x="7040809" y="3715682"/>
            <a:ext cx="60765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=9.5%</a:t>
            </a:r>
            <a:endParaRPr lang="uk-UA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E181DC-F747-7D9D-659F-12523174788E}"/>
              </a:ext>
            </a:extLst>
          </p:cNvPr>
          <p:cNvSpPr txBox="1"/>
          <p:nvPr/>
        </p:nvSpPr>
        <p:spPr>
          <a:xfrm>
            <a:off x="10007480" y="3724717"/>
            <a:ext cx="66268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=9.6%</a:t>
            </a:r>
            <a:endParaRPr lang="uk-UA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77F95-3455-FC79-3834-34235181679E}"/>
              </a:ext>
            </a:extLst>
          </p:cNvPr>
          <p:cNvSpPr txBox="1"/>
          <p:nvPr/>
        </p:nvSpPr>
        <p:spPr>
          <a:xfrm>
            <a:off x="3805194" y="6303794"/>
            <a:ext cx="639576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=9.7%</a:t>
            </a:r>
            <a:endParaRPr lang="uk-UA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50446A-C3A6-A625-D533-613A4E972C39}"/>
              </a:ext>
            </a:extLst>
          </p:cNvPr>
          <p:cNvSpPr txBox="1"/>
          <p:nvPr/>
        </p:nvSpPr>
        <p:spPr>
          <a:xfrm>
            <a:off x="7012951" y="6314938"/>
            <a:ext cx="71605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=1</a:t>
            </a:r>
            <a:r>
              <a:rPr lang="uk-UA" sz="1050" dirty="0"/>
              <a:t>3</a:t>
            </a:r>
            <a:r>
              <a:rPr lang="en-US" sz="1050" dirty="0"/>
              <a:t>.</a:t>
            </a:r>
            <a:r>
              <a:rPr lang="uk-UA" sz="1050" dirty="0"/>
              <a:t>8</a:t>
            </a:r>
            <a:r>
              <a:rPr lang="en-US" sz="1050" dirty="0"/>
              <a:t>%</a:t>
            </a:r>
            <a:endParaRPr lang="uk-UA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DBFE71-DDDE-7E42-4D02-EDDD73D91AC3}"/>
              </a:ext>
            </a:extLst>
          </p:cNvPr>
          <p:cNvSpPr txBox="1"/>
          <p:nvPr/>
        </p:nvSpPr>
        <p:spPr>
          <a:xfrm>
            <a:off x="10193388" y="6313269"/>
            <a:ext cx="692764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=1</a:t>
            </a:r>
            <a:r>
              <a:rPr lang="uk-UA" sz="1050" dirty="0"/>
              <a:t>4</a:t>
            </a:r>
            <a:r>
              <a:rPr lang="en-US" sz="1050" dirty="0"/>
              <a:t>.</a:t>
            </a:r>
            <a:r>
              <a:rPr lang="uk-UA" sz="1050" dirty="0"/>
              <a:t>0</a:t>
            </a:r>
            <a:r>
              <a:rPr lang="en-US" sz="1050" dirty="0"/>
              <a:t>%</a:t>
            </a:r>
            <a:endParaRPr lang="uk-UA" sz="1050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00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2A784-1132-5B7F-C150-B7980D6D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AF610B-ED16-0E1F-319C-11B17A225421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46F1F-E7EB-B15D-77D0-A2BAF02D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3ED93E9-C8E5-9BBA-1064-6A8C377C639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90437D0-2D80-F964-3F08-ABBCA99D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2B7646-F0AC-FB2F-909F-F429ECC0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630361"/>
            <a:ext cx="3848100" cy="4953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95571A-9C1E-2429-6D46-41B34E8DAD5D}"/>
              </a:ext>
            </a:extLst>
          </p:cNvPr>
          <p:cNvSpPr txBox="1">
            <a:spLocks/>
          </p:cNvSpPr>
          <p:nvPr/>
        </p:nvSpPr>
        <p:spPr>
          <a:xfrm>
            <a:off x="5950396" y="1484292"/>
            <a:ext cx="5760640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9F8E4-938D-EC5D-62E7-B4A42920EE29}"/>
              </a:ext>
            </a:extLst>
          </p:cNvPr>
          <p:cNvSpPr txBox="1"/>
          <p:nvPr/>
        </p:nvSpPr>
        <p:spPr>
          <a:xfrm>
            <a:off x="5950396" y="2420888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  <a:t>approximates the relation</a:t>
            </a:r>
            <a:b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</a:b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  <a:t>between an input and an output through analytic mathematical formula</a:t>
            </a:r>
            <a:endParaRPr lang="uk-UA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1CA3B-D6CB-B315-272E-5BF4C730BA49}"/>
              </a:ext>
            </a:extLst>
          </p:cNvPr>
          <p:cNvSpPr txBox="1"/>
          <p:nvPr/>
        </p:nvSpPr>
        <p:spPr>
          <a:xfrm>
            <a:off x="6068754" y="3814075"/>
            <a:ext cx="5510630" cy="254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Interpretability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Physical content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Suitable for small data sets</a:t>
            </a:r>
            <a:endParaRPr lang="uk-UA" sz="2800" b="1" dirty="0">
              <a:solidFill>
                <a:srgbClr val="CC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49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46B2E947-3FA9-E7D4-A66B-B18E5B4BB91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88B9C1-3B0A-4811-8510-B363A6D6F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630361"/>
            <a:ext cx="3848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1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ML Results and Validation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79B01CEE-B602-7177-4550-CA201004328B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0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Summary and Conclusions</a:t>
            </a: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45325E1C-2F9B-2851-CBFD-AF78BA1B8005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Місце для номера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8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11D3DA7-8049-5625-1F40-BE8A38469FD5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59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3D58D79F-B85C-859E-F0DC-15DEF1A6EAFA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68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192C4-64B4-8F0F-E44C-EDDA4383E1D4}"/>
              </a:ext>
            </a:extLst>
          </p:cNvPr>
          <p:cNvSpPr txBox="1"/>
          <p:nvPr/>
        </p:nvSpPr>
        <p:spPr>
          <a:xfrm>
            <a:off x="1809936" y="2132856"/>
            <a:ext cx="8568952" cy="20458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Thank you </a:t>
            </a:r>
            <a:endParaRPr lang="uk-UA" sz="6000" b="1" i="0" dirty="0"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for your attention!</a:t>
            </a:r>
            <a:endParaRPr lang="en-US" sz="60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9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AB6FEE-C5F6-CF2A-7228-F926E8F74DCD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33F30-DF6C-B18A-B9C4-2B474199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1498052"/>
            <a:ext cx="11062965" cy="452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E5121-DB6E-4AB4-4E73-EF9F5FB2AE54}"/>
              </a:ext>
            </a:extLst>
          </p:cNvPr>
          <p:cNvSpPr txBox="1"/>
          <p:nvPr/>
        </p:nvSpPr>
        <p:spPr>
          <a:xfrm>
            <a:off x="1173818" y="6075036"/>
            <a:ext cx="10400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(a) Growth rate of transistor count in processors (Moore’s law); (b) Historical trend of heat flux in bipolar and CMOS processors; (c) Computational efficiency vs. year and transistor length scale.</a:t>
            </a:r>
            <a:endParaRPr lang="uk-UA" sz="1800" dirty="0"/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453B-D587-75F7-592B-A51B60C7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907AB8-807A-0E9B-C689-C339642556D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A74AA-C845-76CE-F0FA-E1098873928F}"/>
              </a:ext>
            </a:extLst>
          </p:cNvPr>
          <p:cNvSpPr txBox="1"/>
          <p:nvPr/>
        </p:nvSpPr>
        <p:spPr>
          <a:xfrm>
            <a:off x="8038628" y="5061515"/>
            <a:ext cx="40110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Schematic of the various types of waste energy sources and utilization of waste heat energy by a thermoelectric generator. (</a:t>
            </a:r>
            <a:r>
              <a:rPr lang="en-US" sz="1800" i="1" dirty="0"/>
              <a:t>Mater. Adv., 2021, 2, 1927-1956</a:t>
            </a:r>
            <a:r>
              <a:rPr lang="en-US" sz="1800" dirty="0"/>
              <a:t>)</a:t>
            </a:r>
            <a:endParaRPr lang="uk-UA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B9654E-88EB-FDE3-5923-D707641C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372084"/>
            <a:ext cx="5976664" cy="536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7B6A3103-A224-00BB-0BB9-BF31304E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3810800B-F865-79C4-776A-407A08C40A34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2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1B2C9-19FB-77CE-15CF-7220A175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D462B1-F638-2143-B981-7459EFD210C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F631B6-3568-714D-0059-F3DFF31D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53" y="1236681"/>
            <a:ext cx="2384463" cy="2171564"/>
          </a:xfrm>
          <a:prstGeom prst="rect">
            <a:avLst/>
          </a:prstGeom>
        </p:spPr>
      </p:pic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BEC4D73-3910-91E4-39C8-11956661D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42198"/>
              </p:ext>
            </p:extLst>
          </p:nvPr>
        </p:nvGraphicFramePr>
        <p:xfrm>
          <a:off x="1514033" y="5234225"/>
          <a:ext cx="1431131" cy="77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4960" imgH="774360" progId="Equation.DSMT4">
                  <p:embed/>
                </p:oleObj>
              </mc:Choice>
              <mc:Fallback>
                <p:oleObj name="Equation" r:id="rId4" imgW="1434960" imgH="774360" progId="Equation.DSMT4">
                  <p:embed/>
                  <p:pic>
                    <p:nvPicPr>
                      <p:cNvPr id="5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033" y="5234225"/>
                        <a:ext cx="1431131" cy="774188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551A2EB-E350-A66B-69C7-6F4D51B00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933559"/>
              </p:ext>
            </p:extLst>
          </p:nvPr>
        </p:nvGraphicFramePr>
        <p:xfrm>
          <a:off x="1128916" y="3587104"/>
          <a:ext cx="2324411" cy="134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57320" imgH="1650960" progId="Equation.DSMT4">
                  <p:embed/>
                </p:oleObj>
              </mc:Choice>
              <mc:Fallback>
                <p:oleObj name="Equation" r:id="rId6" imgW="2857320" imgH="1650960" progId="Equation.DSMT4">
                  <p:embed/>
                  <p:pic>
                    <p:nvPicPr>
                      <p:cNvPr id="9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916" y="3587104"/>
                        <a:ext cx="2324411" cy="1345984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8BA7355-A666-D80C-D258-5449FC9A3857}"/>
              </a:ext>
            </a:extLst>
          </p:cNvPr>
          <p:cNvSpPr txBox="1"/>
          <p:nvPr/>
        </p:nvSpPr>
        <p:spPr>
          <a:xfrm>
            <a:off x="4078188" y="5061515"/>
            <a:ext cx="7677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lphaLcParenBoth"/>
            </a:pPr>
            <a:r>
              <a:rPr lang="en-US" sz="1800" dirty="0"/>
              <a:t>Thermoelectric efficiency vs. hot-side temperature (Tc = 300 K).</a:t>
            </a:r>
            <a:r>
              <a:rPr lang="uk-UA" sz="1800" dirty="0"/>
              <a:t> </a:t>
            </a:r>
            <a:r>
              <a:rPr lang="en-US" sz="1800" dirty="0"/>
              <a:t>The 20–30% range marks the threshold for fossil-fuel replacement.</a:t>
            </a:r>
          </a:p>
          <a:p>
            <a:pPr marL="457200" indent="-457200" algn="just">
              <a:buAutoNum type="alphaLcParenBoth"/>
            </a:pPr>
            <a:endParaRPr lang="en-US" sz="1800" dirty="0"/>
          </a:p>
          <a:p>
            <a:pPr marL="457200" indent="-457200" algn="just">
              <a:buAutoNum type="alphaLcParenBoth"/>
            </a:pPr>
            <a:r>
              <a:rPr lang="en-US" sz="1800" dirty="0"/>
              <a:t>Figure of merit (ZT) vs. temperature for several typical thermoelectric materials.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1CBE98-E9F7-DEA3-340D-C97E6A09C9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135"/>
          <a:stretch/>
        </p:blipFill>
        <p:spPr>
          <a:xfrm>
            <a:off x="3646140" y="1735064"/>
            <a:ext cx="4151133" cy="293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5BB18A-149B-3050-5C0D-A9D5F2863A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448"/>
          <a:stretch/>
        </p:blipFill>
        <p:spPr>
          <a:xfrm>
            <a:off x="8076781" y="1746387"/>
            <a:ext cx="3994295" cy="292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DEDA78FA-E4EE-FF5B-A07C-CD6944AD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01374D91-969B-582C-22E8-EB8F83AE6DC9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5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D89C5-76FC-58BD-3EAB-7AFA2A5F5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5D5A2-D303-B9F9-DB97-DC8DA159296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667E46F-2C6F-989A-6264-48C8AD54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7455"/>
            <a:ext cx="10327194" cy="1477328"/>
          </a:xfrm>
        </p:spPr>
        <p:txBody>
          <a:bodyPr/>
          <a:lstStyle/>
          <a:p>
            <a:r>
              <a:rPr lang="en-US" dirty="0"/>
              <a:t>Atomistic Models for Thermal Transport Simulations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8B75F8-1107-F866-4048-84214B4004BD}"/>
              </a:ext>
            </a:extLst>
          </p:cNvPr>
          <p:cNvCxnSpPr>
            <a:cxnSpLocks/>
          </p:cNvCxnSpPr>
          <p:nvPr/>
        </p:nvCxnSpPr>
        <p:spPr>
          <a:xfrm>
            <a:off x="1413892" y="1340768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817784-FAAA-24EF-F9BF-4602160CF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6"/>
          <a:stretch>
            <a:fillRect/>
          </a:stretch>
        </p:blipFill>
        <p:spPr>
          <a:xfrm>
            <a:off x="1050070" y="1484783"/>
            <a:ext cx="7204582" cy="5363408"/>
          </a:xfrm>
          <a:prstGeom prst="rect">
            <a:avLst/>
          </a:prstGeom>
        </p:spPr>
      </p:pic>
      <p:pic>
        <p:nvPicPr>
          <p:cNvPr id="12" name="Picture 6" descr="https://lh7-us.googleusercontent.com/docsz/AD_4nXc3VL0lKuS3cGPqLJJsQRXHui1xEaBMRY39rbA9Fo6iY5iALkeW66wPdEuLD3yEB8YWZUnIbklKTng4jCEObelRhiHbjO-rsW6cnvrHKfMvsFj7Bu-9iYkyUCQ-LSKLdjTXn8Cfedcd90dEzl0zj5B0i6EKQABmLTh-OmgmI46slm5791dJABU?key=rtqjba_Y_JowWkMZao8lbQ">
            <a:extLst>
              <a:ext uri="{FF2B5EF4-FFF2-40B4-BE49-F238E27FC236}">
                <a16:creationId xmlns:a16="http://schemas.microsoft.com/office/drawing/2014/main" id="{FD372B7D-F113-DAE1-350F-C003096E4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1888">
            <a:off x="9299616" y="2235534"/>
            <a:ext cx="2044174" cy="2090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7-us.googleusercontent.com/docsz/AD_4nXcy3sHhFwuO0q8rJI5fT3bpmpPOGBIFZszQPkbAdYS0t0ykBZ3bzW_PQSQvk_jeWph8-1DFqoVx3Qifhw2tdCFzgOfCXuW4r-cxU7ZdPaMZRxVw1kznEneaRY3hf-8Zcet6bMCYENciG3qeDGmIRGeKIkMhGpChhJOJstW9NiksIU-Vhqr4SX4?key=rtqjba_Y_JowWkMZao8lbQ">
            <a:extLst>
              <a:ext uri="{FF2B5EF4-FFF2-40B4-BE49-F238E27FC236}">
                <a16:creationId xmlns:a16="http://schemas.microsoft.com/office/drawing/2014/main" id="{0049CF54-21CE-2A76-3188-BC9B9E8B0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9517">
            <a:off x="9027602" y="1419357"/>
            <a:ext cx="2206307" cy="8236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Хрест 13">
            <a:extLst>
              <a:ext uri="{FF2B5EF4-FFF2-40B4-BE49-F238E27FC236}">
                <a16:creationId xmlns:a16="http://schemas.microsoft.com/office/drawing/2014/main" id="{22887E7C-65B2-549D-A24F-1E5C26FAC7F4}"/>
              </a:ext>
            </a:extLst>
          </p:cNvPr>
          <p:cNvSpPr/>
          <p:nvPr/>
        </p:nvSpPr>
        <p:spPr>
          <a:xfrm>
            <a:off x="10172580" y="2099458"/>
            <a:ext cx="432048" cy="432048"/>
          </a:xfrm>
          <a:prstGeom prst="plus">
            <a:avLst>
              <a:gd name="adj" fmla="val 379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Стрілка: униз 14">
            <a:extLst>
              <a:ext uri="{FF2B5EF4-FFF2-40B4-BE49-F238E27FC236}">
                <a16:creationId xmlns:a16="http://schemas.microsoft.com/office/drawing/2014/main" id="{9C3D5091-6DBD-1200-F593-B9EE7902C41F}"/>
              </a:ext>
            </a:extLst>
          </p:cNvPr>
          <p:cNvSpPr/>
          <p:nvPr/>
        </p:nvSpPr>
        <p:spPr>
          <a:xfrm>
            <a:off x="10244588" y="4008836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3CF802D-F9E8-69E2-B7C8-E9478997A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63459">
            <a:off x="8736639" y="4224485"/>
            <a:ext cx="3112980" cy="2537043"/>
          </a:xfrm>
          <a:prstGeom prst="rect">
            <a:avLst/>
          </a:prstGeom>
        </p:spPr>
      </p:pic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5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B67D2-3785-1E0B-AD91-090569B9B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47F1CD-164C-BF8F-33D7-10BF9964F6B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ACE2264-6C7B-6FD0-F45E-3681FE67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2F996-2A1F-19AA-4CB6-E7C9C7527674}"/>
              </a:ext>
            </a:extLst>
          </p:cNvPr>
          <p:cNvSpPr txBox="1"/>
          <p:nvPr/>
        </p:nvSpPr>
        <p:spPr>
          <a:xfrm>
            <a:off x="6236242" y="1484784"/>
            <a:ext cx="57722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NEMD Method for Thermal Conductivity</a:t>
            </a:r>
            <a:r>
              <a:rPr lang="uk-UA" b="1" dirty="0">
                <a:solidFill>
                  <a:srgbClr val="002060"/>
                </a:solidFill>
              </a:rPr>
              <a:t>:</a:t>
            </a:r>
          </a:p>
          <a:p>
            <a:pPr algn="just"/>
            <a:endParaRPr lang="uk-UA" b="1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Divide the system into thin slabs along the heat flow direction.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Periodically swap velocities between the fastest atom in the cold slab and the slowest atom in the hot slab.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Repeated exchanges create a steady temperature gradient.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Compute heat flux and thermal conductivity from the resulting profile.</a:t>
            </a:r>
            <a:endParaRPr lang="uk-UA" sz="2000" dirty="0">
              <a:solidFill>
                <a:srgbClr val="002060"/>
              </a:solidFill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A7E29919-B360-0422-818C-5B0C56E2A1ED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F63CB8-0939-27E2-19B9-E85D88A76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76" y="1741458"/>
            <a:ext cx="4659504" cy="48568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Об'єкт 4">
            <a:extLst>
              <a:ext uri="{FF2B5EF4-FFF2-40B4-BE49-F238E27FC236}">
                <a16:creationId xmlns:a16="http://schemas.microsoft.com/office/drawing/2014/main" id="{EFFE6890-8088-8452-7266-161956BC4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272866"/>
              </p:ext>
            </p:extLst>
          </p:nvPr>
        </p:nvGraphicFramePr>
        <p:xfrm>
          <a:off x="2710036" y="1275526"/>
          <a:ext cx="13906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82680" imgH="736560" progId="Equation.DSMT4">
                  <p:embed/>
                </p:oleObj>
              </mc:Choice>
              <mc:Fallback>
                <p:oleObj name="Equation" r:id="rId4" imgW="1282680" imgH="736560" progId="Equation.DSMT4">
                  <p:embed/>
                  <p:pic>
                    <p:nvPicPr>
                      <p:cNvPr id="6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036" y="1275526"/>
                        <a:ext cx="1390650" cy="8001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9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47FF0-6C45-2EC0-86D5-E4B28EAA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BF094F-A29F-653A-6778-6AF9880C74DC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25AAC07-14FD-EEAB-E709-5C327396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126BC2FF-619C-99DA-F09E-ED933C16615C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7829EEFF-2146-80FA-F3EB-235D3224A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831336"/>
              </p:ext>
            </p:extLst>
          </p:nvPr>
        </p:nvGraphicFramePr>
        <p:xfrm>
          <a:off x="9029079" y="3491322"/>
          <a:ext cx="1831218" cy="10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799920" progId="Equation.DSMT4">
                  <p:embed/>
                </p:oleObj>
              </mc:Choice>
              <mc:Fallback>
                <p:oleObj name="Equation" r:id="rId3" imgW="1409400" imgH="799920" progId="Equation.DSMT4">
                  <p:embed/>
                  <p:pic>
                    <p:nvPicPr>
                      <p:cNvPr id="13" name="Об'єкт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9079" y="3491322"/>
                        <a:ext cx="1831218" cy="104038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0BE888C-FE18-1F3F-1958-9B87E6FDD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22" y="1956040"/>
            <a:ext cx="5852752" cy="3345168"/>
          </a:xfrm>
          <a:prstGeom prst="rect">
            <a:avLst/>
          </a:prstGeom>
        </p:spPr>
      </p:pic>
      <p:sp>
        <p:nvSpPr>
          <p:cNvPr id="14" name="Куб 13">
            <a:extLst>
              <a:ext uri="{FF2B5EF4-FFF2-40B4-BE49-F238E27FC236}">
                <a16:creationId xmlns:a16="http://schemas.microsoft.com/office/drawing/2014/main" id="{CD101A28-C0EB-2224-4F3E-60B8F84912A1}"/>
              </a:ext>
            </a:extLst>
          </p:cNvPr>
          <p:cNvSpPr/>
          <p:nvPr/>
        </p:nvSpPr>
        <p:spPr>
          <a:xfrm>
            <a:off x="2221696" y="1956040"/>
            <a:ext cx="2592713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Куб 14">
            <a:extLst>
              <a:ext uri="{FF2B5EF4-FFF2-40B4-BE49-F238E27FC236}">
                <a16:creationId xmlns:a16="http://schemas.microsoft.com/office/drawing/2014/main" id="{86508F7C-62D5-4932-4D9C-5CB57C33C259}"/>
              </a:ext>
            </a:extLst>
          </p:cNvPr>
          <p:cNvSpPr/>
          <p:nvPr/>
        </p:nvSpPr>
        <p:spPr>
          <a:xfrm>
            <a:off x="1575777" y="3213352"/>
            <a:ext cx="3884552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Куб 15">
            <a:extLst>
              <a:ext uri="{FF2B5EF4-FFF2-40B4-BE49-F238E27FC236}">
                <a16:creationId xmlns:a16="http://schemas.microsoft.com/office/drawing/2014/main" id="{294D572D-8615-4C7B-0083-6F62F09B61DC}"/>
              </a:ext>
            </a:extLst>
          </p:cNvPr>
          <p:cNvSpPr/>
          <p:nvPr/>
        </p:nvSpPr>
        <p:spPr>
          <a:xfrm>
            <a:off x="981844" y="4536921"/>
            <a:ext cx="5072418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79E9194E-49F7-E734-1402-182503E40F85}"/>
              </a:ext>
            </a:extLst>
          </p:cNvPr>
          <p:cNvSpPr/>
          <p:nvPr/>
        </p:nvSpPr>
        <p:spPr>
          <a:xfrm>
            <a:off x="3221553" y="2215365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Прямокутник 18">
            <a:extLst>
              <a:ext uri="{FF2B5EF4-FFF2-40B4-BE49-F238E27FC236}">
                <a16:creationId xmlns:a16="http://schemas.microsoft.com/office/drawing/2014/main" id="{486B2F45-CAA1-DF81-A1BC-E05DE9456C37}"/>
              </a:ext>
            </a:extLst>
          </p:cNvPr>
          <p:cNvSpPr/>
          <p:nvPr/>
        </p:nvSpPr>
        <p:spPr>
          <a:xfrm>
            <a:off x="3221553" y="3530473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35A8E74C-EDFF-F971-2EEE-A16B38D0B1DE}"/>
              </a:ext>
            </a:extLst>
          </p:cNvPr>
          <p:cNvSpPr/>
          <p:nvPr/>
        </p:nvSpPr>
        <p:spPr>
          <a:xfrm>
            <a:off x="3221553" y="4835909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23B077-06F9-AE00-E8CB-EF5E1F519224}"/>
              </a:ext>
            </a:extLst>
          </p:cNvPr>
          <p:cNvSpPr txBox="1"/>
          <p:nvPr/>
        </p:nvSpPr>
        <p:spPr>
          <a:xfrm>
            <a:off x="1197869" y="5860490"/>
            <a:ext cx="10801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Finite-size effects in thermal conductivity calculations using the NEMD method.</a:t>
            </a:r>
            <a:endParaRPr lang="uk-UA" sz="2000" dirty="0"/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F4779-BC4F-068C-6F7F-3AB25FBA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90815-A016-B915-0473-81DAAC50752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08DD8B3-52E0-E0AF-95B4-67F730AA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9642EE6F-CB28-8EF2-A1E6-49CB56F2A1F6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D4C80296-EB3E-75CB-2404-F38CA7C59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25468"/>
              </p:ext>
            </p:extLst>
          </p:nvPr>
        </p:nvGraphicFramePr>
        <p:xfrm>
          <a:off x="1035655" y="4620048"/>
          <a:ext cx="4897435" cy="89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77880" imgH="609480" progId="Equation.DSMT4">
                  <p:embed/>
                </p:oleObj>
              </mc:Choice>
              <mc:Fallback>
                <p:oleObj name="Equation" r:id="rId3" imgW="3377880" imgH="609480" progId="Equation.DSMT4">
                  <p:embed/>
                  <p:pic>
                    <p:nvPicPr>
                      <p:cNvPr id="4" name="Об'є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655" y="4620048"/>
                        <a:ext cx="4897435" cy="89911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9B39AEF3-63FB-8E77-8EB7-65F1474F47AD}"/>
              </a:ext>
            </a:extLst>
          </p:cNvPr>
          <p:cNvSpPr/>
          <p:nvPr/>
        </p:nvSpPr>
        <p:spPr>
          <a:xfrm>
            <a:off x="2206501" y="1794405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A1B8681-05DB-33DF-418C-6FC27CB3EBF9}"/>
              </a:ext>
            </a:extLst>
          </p:cNvPr>
          <p:cNvSpPr/>
          <p:nvPr/>
        </p:nvSpPr>
        <p:spPr>
          <a:xfrm>
            <a:off x="1517076" y="2566737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EA8A1E0-8119-6712-D7BE-DE6F7CA45F06}"/>
              </a:ext>
            </a:extLst>
          </p:cNvPr>
          <p:cNvSpPr/>
          <p:nvPr/>
        </p:nvSpPr>
        <p:spPr>
          <a:xfrm>
            <a:off x="2494501" y="2756573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F1A119E-196E-5DBC-3A34-2C75B7615864}"/>
              </a:ext>
            </a:extLst>
          </p:cNvPr>
          <p:cNvSpPr/>
          <p:nvPr/>
        </p:nvSpPr>
        <p:spPr>
          <a:xfrm>
            <a:off x="1229076" y="1627370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BBB9D56-0F40-584D-5BF7-7CFF7887C977}"/>
              </a:ext>
            </a:extLst>
          </p:cNvPr>
          <p:cNvSpPr/>
          <p:nvPr/>
        </p:nvSpPr>
        <p:spPr>
          <a:xfrm>
            <a:off x="3412786" y="1846648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D43874A-B669-AEE6-3EEB-FB8AED1E4E3E}"/>
              </a:ext>
            </a:extLst>
          </p:cNvPr>
          <p:cNvSpPr/>
          <p:nvPr/>
        </p:nvSpPr>
        <p:spPr>
          <a:xfrm>
            <a:off x="1262294" y="3378183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19136ED-6775-2277-D42A-8A3CA62E2A36}"/>
              </a:ext>
            </a:extLst>
          </p:cNvPr>
          <p:cNvSpPr/>
          <p:nvPr/>
        </p:nvSpPr>
        <p:spPr>
          <a:xfrm>
            <a:off x="3924230" y="2790585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252BD65-7278-94D6-E81C-36DCABA9F84A}"/>
              </a:ext>
            </a:extLst>
          </p:cNvPr>
          <p:cNvSpPr/>
          <p:nvPr/>
        </p:nvSpPr>
        <p:spPr>
          <a:xfrm>
            <a:off x="3102348" y="3396696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cxnSp>
        <p:nvCxnSpPr>
          <p:cNvPr id="21" name="Пряма зі стрілкою 20">
            <a:extLst>
              <a:ext uri="{FF2B5EF4-FFF2-40B4-BE49-F238E27FC236}">
                <a16:creationId xmlns:a16="http://schemas.microsoft.com/office/drawing/2014/main" id="{17FCD2AF-C569-D01C-C2E5-DCA5A998D7EA}"/>
              </a:ext>
            </a:extLst>
          </p:cNvPr>
          <p:cNvCxnSpPr/>
          <p:nvPr/>
        </p:nvCxnSpPr>
        <p:spPr>
          <a:xfrm flipV="1">
            <a:off x="1373076" y="1469888"/>
            <a:ext cx="688620" cy="30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 зі стрілкою 22">
            <a:extLst>
              <a:ext uri="{FF2B5EF4-FFF2-40B4-BE49-F238E27FC236}">
                <a16:creationId xmlns:a16="http://schemas.microsoft.com/office/drawing/2014/main" id="{D30EF64D-2F37-D4FB-6E81-73DE82F83796}"/>
              </a:ext>
            </a:extLst>
          </p:cNvPr>
          <p:cNvCxnSpPr/>
          <p:nvPr/>
        </p:nvCxnSpPr>
        <p:spPr>
          <a:xfrm flipH="1">
            <a:off x="1023309" y="3514852"/>
            <a:ext cx="382985" cy="6965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зі стрілкою 23">
            <a:extLst>
              <a:ext uri="{FF2B5EF4-FFF2-40B4-BE49-F238E27FC236}">
                <a16:creationId xmlns:a16="http://schemas.microsoft.com/office/drawing/2014/main" id="{512EEA42-B607-5179-4C89-EEA7C18F4D27}"/>
              </a:ext>
            </a:extLst>
          </p:cNvPr>
          <p:cNvCxnSpPr/>
          <p:nvPr/>
        </p:nvCxnSpPr>
        <p:spPr>
          <a:xfrm flipH="1" flipV="1">
            <a:off x="1262294" y="2291666"/>
            <a:ext cx="398782" cy="4068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2B22379E-2903-8F52-4EED-CC2E6BEF1594}"/>
              </a:ext>
            </a:extLst>
          </p:cNvPr>
          <p:cNvCxnSpPr/>
          <p:nvPr/>
        </p:nvCxnSpPr>
        <p:spPr>
          <a:xfrm>
            <a:off x="2350501" y="1945146"/>
            <a:ext cx="895847" cy="549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 зі стрілкою 25">
            <a:extLst>
              <a:ext uri="{FF2B5EF4-FFF2-40B4-BE49-F238E27FC236}">
                <a16:creationId xmlns:a16="http://schemas.microsoft.com/office/drawing/2014/main" id="{C8D01C80-6098-F120-C898-39436A631023}"/>
              </a:ext>
            </a:extLst>
          </p:cNvPr>
          <p:cNvCxnSpPr/>
          <p:nvPr/>
        </p:nvCxnSpPr>
        <p:spPr>
          <a:xfrm flipV="1">
            <a:off x="3556786" y="1360569"/>
            <a:ext cx="33176" cy="638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ECF13688-3591-483A-05F2-85AE9D9B2C51}"/>
              </a:ext>
            </a:extLst>
          </p:cNvPr>
          <p:cNvCxnSpPr/>
          <p:nvPr/>
        </p:nvCxnSpPr>
        <p:spPr>
          <a:xfrm flipH="1">
            <a:off x="3471926" y="2934585"/>
            <a:ext cx="614226" cy="269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28">
            <a:extLst>
              <a:ext uri="{FF2B5EF4-FFF2-40B4-BE49-F238E27FC236}">
                <a16:creationId xmlns:a16="http://schemas.microsoft.com/office/drawing/2014/main" id="{B794B559-CF31-DEC2-681C-3823DB8F49F0}"/>
              </a:ext>
            </a:extLst>
          </p:cNvPr>
          <p:cNvCxnSpPr/>
          <p:nvPr/>
        </p:nvCxnSpPr>
        <p:spPr>
          <a:xfrm flipH="1">
            <a:off x="2555217" y="3547437"/>
            <a:ext cx="703561" cy="8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 зі стрілкою 29">
            <a:extLst>
              <a:ext uri="{FF2B5EF4-FFF2-40B4-BE49-F238E27FC236}">
                <a16:creationId xmlns:a16="http://schemas.microsoft.com/office/drawing/2014/main" id="{2CA5F386-4210-EDB6-C981-60FF6B33346D}"/>
              </a:ext>
            </a:extLst>
          </p:cNvPr>
          <p:cNvCxnSpPr/>
          <p:nvPr/>
        </p:nvCxnSpPr>
        <p:spPr>
          <a:xfrm flipH="1">
            <a:off x="2113380" y="2903888"/>
            <a:ext cx="525121" cy="5259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 зі стрілкою 30">
            <a:extLst>
              <a:ext uri="{FF2B5EF4-FFF2-40B4-BE49-F238E27FC236}">
                <a16:creationId xmlns:a16="http://schemas.microsoft.com/office/drawing/2014/main" id="{69F02A2E-F9D8-C081-A66E-92513D91D570}"/>
              </a:ext>
            </a:extLst>
          </p:cNvPr>
          <p:cNvCxnSpPr/>
          <p:nvPr/>
        </p:nvCxnSpPr>
        <p:spPr>
          <a:xfrm flipV="1">
            <a:off x="1072549" y="4293096"/>
            <a:ext cx="437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853B929-6782-A587-AFAE-CE3D8DA6B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846" y="1437915"/>
            <a:ext cx="5896069" cy="409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7FF48E28-7602-AF29-37E1-7AE2BEC7A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555282"/>
              </p:ext>
            </p:extLst>
          </p:nvPr>
        </p:nvGraphicFramePr>
        <p:xfrm>
          <a:off x="1781024" y="5725798"/>
          <a:ext cx="3218648" cy="793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95200" imgH="507960" progId="Equation.DSMT4">
                  <p:embed/>
                </p:oleObj>
              </mc:Choice>
              <mc:Fallback>
                <p:oleObj name="Equation" r:id="rId6" imgW="2095200" imgH="507960" progId="Equation.DSMT4">
                  <p:embed/>
                  <p:pic>
                    <p:nvPicPr>
                      <p:cNvPr id="25" name="Об'єкт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024" y="5725798"/>
                        <a:ext cx="3218648" cy="793293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Прямокутник 33">
            <a:extLst>
              <a:ext uri="{FF2B5EF4-FFF2-40B4-BE49-F238E27FC236}">
                <a16:creationId xmlns:a16="http://schemas.microsoft.com/office/drawing/2014/main" id="{906097C8-4531-8450-952E-1D90C2A91523}"/>
              </a:ext>
            </a:extLst>
          </p:cNvPr>
          <p:cNvSpPr/>
          <p:nvPr/>
        </p:nvSpPr>
        <p:spPr>
          <a:xfrm>
            <a:off x="6053846" y="5796471"/>
            <a:ext cx="5801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Time dependence of the heat flux autocorrelation function and its integral value.</a:t>
            </a:r>
            <a:endParaRPr lang="uk-UA" sz="2000" dirty="0"/>
          </a:p>
        </p:txBody>
      </p:sp>
      <p:grpSp>
        <p:nvGrpSpPr>
          <p:cNvPr id="35" name="Групувати 34">
            <a:extLst>
              <a:ext uri="{FF2B5EF4-FFF2-40B4-BE49-F238E27FC236}">
                <a16:creationId xmlns:a16="http://schemas.microsoft.com/office/drawing/2014/main" id="{AEA6882E-87D1-9D78-9292-CC730639F557}"/>
              </a:ext>
            </a:extLst>
          </p:cNvPr>
          <p:cNvGrpSpPr/>
          <p:nvPr/>
        </p:nvGrpSpPr>
        <p:grpSpPr>
          <a:xfrm>
            <a:off x="8194301" y="2420422"/>
            <a:ext cx="3000045" cy="1790973"/>
            <a:chOff x="334944" y="1258836"/>
            <a:chExt cx="7048622" cy="4300854"/>
          </a:xfrm>
        </p:grpSpPr>
        <p:pic>
          <p:nvPicPr>
            <p:cNvPr id="36" name="Picture 4" descr="https://www.researchgate.net/profile/Zheyong-Fan/publication/324019318/figure/fig2/AS:616370467246088@1523965579784/a-Running-thermal-conductivity-for-bulk-silicon-at-300-K-and-zero-pressure-as-a_W640.jpg">
              <a:extLst>
                <a:ext uri="{FF2B5EF4-FFF2-40B4-BE49-F238E27FC236}">
                  <a16:creationId xmlns:a16="http://schemas.microsoft.com/office/drawing/2014/main" id="{760B2ECD-8104-1E4F-BCE9-949B42BA11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" b="50357"/>
            <a:stretch/>
          </p:blipFill>
          <p:spPr bwMode="auto">
            <a:xfrm>
              <a:off x="334944" y="1258836"/>
              <a:ext cx="7048622" cy="430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DA21C-58E0-8E50-AF96-30F74602DFBC}"/>
                </a:ext>
              </a:extLst>
            </p:cNvPr>
            <p:cNvSpPr txBox="1"/>
            <p:nvPr/>
          </p:nvSpPr>
          <p:spPr>
            <a:xfrm>
              <a:off x="334944" y="1258836"/>
              <a:ext cx="3059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uk-UA" dirty="0"/>
            </a:p>
          </p:txBody>
        </p:sp>
      </p:grpSp>
      <p:sp>
        <p:nvSpPr>
          <p:cNvPr id="12" name="Місце для номера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8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7" grpId="0" animBg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Custom 69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053982"/>
      </a:accent1>
      <a:accent2>
        <a:srgbClr val="4965A5"/>
      </a:accent2>
      <a:accent3>
        <a:srgbClr val="DFE2EA"/>
      </a:accent3>
      <a:accent4>
        <a:srgbClr val="EEEEEB"/>
      </a:accent4>
      <a:accent5>
        <a:srgbClr val="FE9809"/>
      </a:accent5>
      <a:accent6>
        <a:srgbClr val="E2201D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7517</TotalTime>
  <Words>712</Words>
  <Application>Microsoft Office PowerPoint</Application>
  <PresentationFormat>Довільний</PresentationFormat>
  <Paragraphs>142</Paragraphs>
  <Slides>27</Slides>
  <Notes>27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27</vt:i4>
      </vt:variant>
    </vt:vector>
  </HeadingPairs>
  <TitlesOfParts>
    <vt:vector size="38" baseType="lpstr">
      <vt:lpstr>Arial</vt:lpstr>
      <vt:lpstr>Calibri</vt:lpstr>
      <vt:lpstr>Open Sans</vt:lpstr>
      <vt:lpstr>Segoe UI</vt:lpstr>
      <vt:lpstr>Segoe UI Black</vt:lpstr>
      <vt:lpstr>Sitka Display</vt:lpstr>
      <vt:lpstr>STIX-Regular</vt:lpstr>
      <vt:lpstr>Times New Roman</vt:lpstr>
      <vt:lpstr>Wingdings</vt:lpstr>
      <vt:lpstr>Office Theme</vt:lpstr>
      <vt:lpstr>Equation</vt:lpstr>
      <vt:lpstr>Application of High-Performance Computing and Machine Learning for Characterization of Nanostructures, Composite Materials, and Energy-Conversion Structures</vt:lpstr>
      <vt:lpstr>MD Simulations of Thermal Transport and Mechanical Behavior in Nanostructures and Composites</vt:lpstr>
      <vt:lpstr>Thermal Transport Modeling: Motivation and Objectives</vt:lpstr>
      <vt:lpstr>Thermal Transport Modeling: Motivation and Objectives</vt:lpstr>
      <vt:lpstr>Thermal Transport Modeling: Motivation and Objectives</vt:lpstr>
      <vt:lpstr>Atomistic Models for Thermal Transport Simulations</vt:lpstr>
      <vt:lpstr>MD Simulation of Thermal Conductivity</vt:lpstr>
      <vt:lpstr>MD Simulation of Thermal Conductivity</vt:lpstr>
      <vt:lpstr>MD Simulation of Thermal Conductivity</vt:lpstr>
      <vt:lpstr>MD Simulation of Thermal Conductivity</vt:lpstr>
      <vt:lpstr>Computational Infrastructure</vt:lpstr>
      <vt:lpstr>Computational Infrastructure</vt:lpstr>
      <vt:lpstr>SiGe Nanowires: Results and Analysis</vt:lpstr>
      <vt:lpstr>SiGe Nanowires: Results and Analysis</vt:lpstr>
      <vt:lpstr>SiGe Nanowires: Results and Analysis</vt:lpstr>
      <vt:lpstr>Phase-Change Composites</vt:lpstr>
      <vt:lpstr>Mechanical Behavior Modeling: Motivation and Objectives</vt:lpstr>
      <vt:lpstr>Mechanical Response and Crack Propagation</vt:lpstr>
      <vt:lpstr>Mechanical Response and Crack Propagation</vt:lpstr>
      <vt:lpstr>Mechanical Response and Crack Propagation</vt:lpstr>
      <vt:lpstr>Machine Learning for Thermal Conductivity</vt:lpstr>
      <vt:lpstr>Machine Learning for Thermal Conductivity</vt:lpstr>
      <vt:lpstr>ML Results and Validation</vt:lpstr>
      <vt:lpstr>Summary and Conclusions</vt:lpstr>
      <vt:lpstr>Future Work</vt:lpstr>
      <vt:lpstr>Acknowledgements</vt:lpstr>
      <vt:lpstr>Презентація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oleg</cp:lastModifiedBy>
  <cp:revision>173</cp:revision>
  <dcterms:created xsi:type="dcterms:W3CDTF">2013-09-12T13:05:01Z</dcterms:created>
  <dcterms:modified xsi:type="dcterms:W3CDTF">2025-10-16T14:33:59Z</dcterms:modified>
</cp:coreProperties>
</file>